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DM Sans" pitchFamily="2" charset="0"/>
      <p:regular r:id="rId15"/>
    </p:embeddedFont>
    <p:embeddedFont>
      <p:font typeface="DM Sans Semi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7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DM Sans Semi Bold" pitchFamily="34" charset="0"/>
                <a:ea typeface="DM Sans Semi Bold" pitchFamily="34" charset="-122"/>
                <a:cs typeface="DM Sans Semi Bold" pitchFamily="34" charset="-120"/>
              </a:rPr>
              <a:t>Eklavya AI: The Autonomous Personalized Learning Agent</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Revolutionizing education through intelligent, adaptive learning experiences.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8070" y="587812"/>
            <a:ext cx="7712273" cy="534352"/>
          </a:xfrm>
          <a:prstGeom prst="rect">
            <a:avLst/>
          </a:prstGeom>
          <a:noFill/>
          <a:ln/>
        </p:spPr>
        <p:txBody>
          <a:bodyPr wrap="none" lIns="0" tIns="0" rIns="0" bIns="0" rtlCol="0" anchor="t"/>
          <a:lstStyle/>
          <a:p>
            <a:pPr marL="0" indent="0" algn="l">
              <a:lnSpc>
                <a:spcPts val="4200"/>
              </a:lnSpc>
              <a:buNone/>
            </a:pPr>
            <a:r>
              <a:rPr lang="en-US" sz="3350" dirty="0">
                <a:solidFill>
                  <a:srgbClr val="201B18"/>
                </a:solidFill>
                <a:latin typeface="DM Sans Semi Bold" pitchFamily="34" charset="0"/>
                <a:ea typeface="DM Sans Semi Bold" pitchFamily="34" charset="-122"/>
                <a:cs typeface="DM Sans Semi Bold" pitchFamily="34" charset="-120"/>
              </a:rPr>
              <a:t>Beyond Tutoring: The Proactive Agent</a:t>
            </a:r>
            <a:endParaRPr lang="en-US" sz="3350" dirty="0"/>
          </a:p>
        </p:txBody>
      </p:sp>
      <p:sp>
        <p:nvSpPr>
          <p:cNvPr id="3" name="Text 1"/>
          <p:cNvSpPr/>
          <p:nvPr/>
        </p:nvSpPr>
        <p:spPr>
          <a:xfrm>
            <a:off x="748070" y="1549598"/>
            <a:ext cx="13134261" cy="341948"/>
          </a:xfrm>
          <a:prstGeom prst="rect">
            <a:avLst/>
          </a:prstGeom>
          <a:noFill/>
          <a:ln/>
        </p:spPr>
        <p:txBody>
          <a:bodyPr wrap="none" lIns="0" tIns="0" rIns="0" bIns="0" rtlCol="0" anchor="t"/>
          <a:lstStyle/>
          <a:p>
            <a:pPr marL="0" indent="0" algn="l">
              <a:lnSpc>
                <a:spcPts val="2650"/>
              </a:lnSpc>
              <a:buNone/>
            </a:pPr>
            <a:r>
              <a:rPr lang="en-US" sz="1650" dirty="0">
                <a:solidFill>
                  <a:srgbClr val="504C49"/>
                </a:solidFill>
                <a:latin typeface="DM Sans" pitchFamily="34" charset="0"/>
                <a:ea typeface="DM Sans" pitchFamily="34" charset="-122"/>
                <a:cs typeface="DM Sans" pitchFamily="34" charset="-120"/>
              </a:rPr>
              <a:t>Eklavya AI is fundamentally different from existing solutions.</a:t>
            </a:r>
            <a:endParaRPr lang="en-US" sz="1650" dirty="0"/>
          </a:p>
        </p:txBody>
      </p:sp>
      <p:sp>
        <p:nvSpPr>
          <p:cNvPr id="4" name="Shape 2"/>
          <p:cNvSpPr/>
          <p:nvPr/>
        </p:nvSpPr>
        <p:spPr>
          <a:xfrm>
            <a:off x="7299960" y="2131933"/>
            <a:ext cx="30480" cy="4929902"/>
          </a:xfrm>
          <a:prstGeom prst="roundRect">
            <a:avLst>
              <a:gd name="adj" fmla="val 1051992"/>
            </a:avLst>
          </a:prstGeom>
          <a:solidFill>
            <a:srgbClr val="D8D4D4"/>
          </a:solidFill>
          <a:ln/>
        </p:spPr>
      </p:sp>
      <p:sp>
        <p:nvSpPr>
          <p:cNvPr id="5" name="Shape 3"/>
          <p:cNvSpPr/>
          <p:nvPr/>
        </p:nvSpPr>
        <p:spPr>
          <a:xfrm>
            <a:off x="717590" y="2131933"/>
            <a:ext cx="6567130" cy="2080260"/>
          </a:xfrm>
          <a:prstGeom prst="roundRect">
            <a:avLst>
              <a:gd name="adj" fmla="val 15414"/>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6" name="Text 4"/>
          <p:cNvSpPr/>
          <p:nvPr/>
        </p:nvSpPr>
        <p:spPr>
          <a:xfrm>
            <a:off x="4399002" y="2353270"/>
            <a:ext cx="2672001" cy="333970"/>
          </a:xfrm>
          <a:prstGeom prst="rect">
            <a:avLst/>
          </a:prstGeom>
          <a:noFill/>
          <a:ln/>
        </p:spPr>
        <p:txBody>
          <a:bodyPr wrap="none" lIns="0" tIns="0" rIns="0" bIns="0" rtlCol="0" anchor="t"/>
          <a:lstStyle/>
          <a:p>
            <a:pPr marL="0" indent="0" algn="r">
              <a:lnSpc>
                <a:spcPts val="2600"/>
              </a:lnSpc>
              <a:buNone/>
            </a:pPr>
            <a:r>
              <a:rPr lang="en-US" sz="2100" dirty="0">
                <a:solidFill>
                  <a:srgbClr val="504C49"/>
                </a:solidFill>
                <a:latin typeface="DM Sans Semi Bold" pitchFamily="34" charset="0"/>
                <a:ea typeface="DM Sans Semi Bold" pitchFamily="34" charset="-122"/>
                <a:cs typeface="DM Sans Semi Bold" pitchFamily="34" charset="-120"/>
              </a:rPr>
              <a:t>Reactive Tutoring</a:t>
            </a:r>
            <a:endParaRPr lang="en-US" sz="2100" dirty="0"/>
          </a:p>
        </p:txBody>
      </p:sp>
      <p:sp>
        <p:nvSpPr>
          <p:cNvPr id="7" name="Text 5"/>
          <p:cNvSpPr/>
          <p:nvPr/>
        </p:nvSpPr>
        <p:spPr>
          <a:xfrm>
            <a:off x="938927" y="2815471"/>
            <a:ext cx="6132076" cy="34194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04C49"/>
                </a:solidFill>
                <a:latin typeface="DM Sans" pitchFamily="34" charset="0"/>
                <a:ea typeface="DM Sans" pitchFamily="34" charset="-122"/>
                <a:cs typeface="DM Sans" pitchFamily="34" charset="-120"/>
              </a:rPr>
              <a:t>Responds only when a student asks a question.</a:t>
            </a:r>
            <a:endParaRPr lang="en-US" sz="1650" dirty="0"/>
          </a:p>
        </p:txBody>
      </p:sp>
      <p:sp>
        <p:nvSpPr>
          <p:cNvPr id="8" name="Text 6"/>
          <p:cNvSpPr/>
          <p:nvPr/>
        </p:nvSpPr>
        <p:spPr>
          <a:xfrm>
            <a:off x="938927" y="3232190"/>
            <a:ext cx="6132076" cy="34194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04C49"/>
                </a:solidFill>
                <a:latin typeface="DM Sans" pitchFamily="34" charset="0"/>
                <a:ea typeface="DM Sans" pitchFamily="34" charset="-122"/>
                <a:cs typeface="DM Sans" pitchFamily="34" charset="-120"/>
              </a:rPr>
              <a:t>Relies on student to identify weakness.</a:t>
            </a:r>
            <a:endParaRPr lang="en-US" sz="1650" dirty="0"/>
          </a:p>
        </p:txBody>
      </p:sp>
      <p:sp>
        <p:nvSpPr>
          <p:cNvPr id="9" name="Text 7"/>
          <p:cNvSpPr/>
          <p:nvPr/>
        </p:nvSpPr>
        <p:spPr>
          <a:xfrm>
            <a:off x="938927" y="3648908"/>
            <a:ext cx="6132076" cy="34194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04C49"/>
                </a:solidFill>
                <a:latin typeface="DM Sans" pitchFamily="34" charset="0"/>
                <a:ea typeface="DM Sans" pitchFamily="34" charset="-122"/>
                <a:cs typeface="DM Sans" pitchFamily="34" charset="-120"/>
              </a:rPr>
              <a:t>Often provides broad explanations.</a:t>
            </a:r>
            <a:endParaRPr lang="en-US" sz="1650" dirty="0"/>
          </a:p>
        </p:txBody>
      </p:sp>
      <p:sp>
        <p:nvSpPr>
          <p:cNvPr id="10" name="Shape 8"/>
          <p:cNvSpPr/>
          <p:nvPr/>
        </p:nvSpPr>
        <p:spPr>
          <a:xfrm>
            <a:off x="7345680" y="4639628"/>
            <a:ext cx="6567130" cy="2422208"/>
          </a:xfrm>
          <a:prstGeom prst="rect">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11" name="Text 9"/>
          <p:cNvSpPr/>
          <p:nvPr/>
        </p:nvSpPr>
        <p:spPr>
          <a:xfrm>
            <a:off x="7559397" y="4860965"/>
            <a:ext cx="3470672" cy="333970"/>
          </a:xfrm>
          <a:prstGeom prst="rect">
            <a:avLst/>
          </a:prstGeom>
          <a:noFill/>
          <a:ln/>
        </p:spPr>
        <p:txBody>
          <a:bodyPr wrap="none" lIns="0" tIns="0" rIns="0" bIns="0" rtlCol="0" anchor="t"/>
          <a:lstStyle/>
          <a:p>
            <a:pPr marL="0" indent="0" algn="l">
              <a:lnSpc>
                <a:spcPts val="2600"/>
              </a:lnSpc>
              <a:buNone/>
            </a:pPr>
            <a:r>
              <a:rPr lang="en-US" sz="2100" dirty="0">
                <a:solidFill>
                  <a:srgbClr val="F65F62"/>
                </a:solidFill>
                <a:latin typeface="DM Sans Semi Bold" pitchFamily="34" charset="0"/>
                <a:ea typeface="DM Sans Semi Bold" pitchFamily="34" charset="-122"/>
                <a:cs typeface="DM Sans Semi Bold" pitchFamily="34" charset="-120"/>
              </a:rPr>
              <a:t>Eklavya AI: Proactive Agent</a:t>
            </a:r>
            <a:endParaRPr lang="en-US" sz="2100" dirty="0"/>
          </a:p>
        </p:txBody>
      </p:sp>
      <p:sp>
        <p:nvSpPr>
          <p:cNvPr id="12" name="Text 10"/>
          <p:cNvSpPr/>
          <p:nvPr/>
        </p:nvSpPr>
        <p:spPr>
          <a:xfrm>
            <a:off x="7559397" y="5323165"/>
            <a:ext cx="6132076" cy="683895"/>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504C49"/>
                </a:solidFill>
                <a:latin typeface="DM Sans" pitchFamily="34" charset="0"/>
                <a:ea typeface="DM Sans" pitchFamily="34" charset="-122"/>
                <a:cs typeface="DM Sans" pitchFamily="34" charset="-120"/>
              </a:rPr>
              <a:t>Continuously </a:t>
            </a:r>
            <a:r>
              <a:rPr lang="en-US" sz="1650" dirty="0">
                <a:solidFill>
                  <a:srgbClr val="F65F62"/>
                </a:solidFill>
                <a:latin typeface="DM Sans" pitchFamily="34" charset="0"/>
                <a:ea typeface="DM Sans" pitchFamily="34" charset="-122"/>
                <a:cs typeface="DM Sans" pitchFamily="34" charset="-120"/>
              </a:rPr>
              <a:t>identifies weaknesses</a:t>
            </a:r>
            <a:r>
              <a:rPr lang="en-US" sz="1650" dirty="0">
                <a:solidFill>
                  <a:srgbClr val="504C49"/>
                </a:solidFill>
                <a:latin typeface="DM Sans" pitchFamily="34" charset="0"/>
                <a:ea typeface="DM Sans" pitchFamily="34" charset="-122"/>
                <a:cs typeface="DM Sans" pitchFamily="34" charset="-120"/>
              </a:rPr>
              <a:t> before student realizes.</a:t>
            </a:r>
            <a:endParaRPr lang="en-US" sz="1650" dirty="0"/>
          </a:p>
        </p:txBody>
      </p:sp>
      <p:sp>
        <p:nvSpPr>
          <p:cNvPr id="13" name="Text 11"/>
          <p:cNvSpPr/>
          <p:nvPr/>
        </p:nvSpPr>
        <p:spPr>
          <a:xfrm>
            <a:off x="7559397" y="6081832"/>
            <a:ext cx="6132076" cy="34194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65F62"/>
                </a:solidFill>
                <a:latin typeface="DM Sans" pitchFamily="34" charset="0"/>
                <a:ea typeface="DM Sans" pitchFamily="34" charset="-122"/>
                <a:cs typeface="DM Sans" pitchFamily="34" charset="-120"/>
              </a:rPr>
              <a:t>Autonomous</a:t>
            </a:r>
            <a:r>
              <a:rPr lang="en-US" sz="1650" dirty="0">
                <a:solidFill>
                  <a:srgbClr val="504C49"/>
                </a:solidFill>
                <a:latin typeface="DM Sans" pitchFamily="34" charset="0"/>
                <a:ea typeface="DM Sans" pitchFamily="34" charset="-122"/>
                <a:cs typeface="DM Sans" pitchFamily="34" charset="-120"/>
              </a:rPr>
              <a:t> diagnosis and remediation.</a:t>
            </a:r>
            <a:endParaRPr lang="en-US" sz="1650" dirty="0"/>
          </a:p>
        </p:txBody>
      </p:sp>
      <p:sp>
        <p:nvSpPr>
          <p:cNvPr id="14" name="Text 12"/>
          <p:cNvSpPr/>
          <p:nvPr/>
        </p:nvSpPr>
        <p:spPr>
          <a:xfrm>
            <a:off x="7559397" y="6498550"/>
            <a:ext cx="6132076" cy="34194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04C49"/>
                </a:solidFill>
                <a:latin typeface="DM Sans" pitchFamily="34" charset="0"/>
                <a:ea typeface="DM Sans" pitchFamily="34" charset="-122"/>
                <a:cs typeface="DM Sans" pitchFamily="34" charset="-120"/>
              </a:rPr>
              <a:t>Delivers </a:t>
            </a:r>
            <a:r>
              <a:rPr lang="en-US" sz="1650" dirty="0">
                <a:solidFill>
                  <a:srgbClr val="F65F62"/>
                </a:solidFill>
                <a:latin typeface="DM Sans" pitchFamily="34" charset="0"/>
                <a:ea typeface="DM Sans" pitchFamily="34" charset="-122"/>
                <a:cs typeface="DM Sans" pitchFamily="34" charset="-120"/>
              </a:rPr>
              <a:t>hyper-personalized</a:t>
            </a:r>
            <a:r>
              <a:rPr lang="en-US" sz="1650" dirty="0">
                <a:solidFill>
                  <a:srgbClr val="504C49"/>
                </a:solidFill>
                <a:latin typeface="DM Sans" pitchFamily="34" charset="0"/>
                <a:ea typeface="DM Sans" pitchFamily="34" charset="-122"/>
                <a:cs typeface="DM Sans" pitchFamily="34" charset="-120"/>
              </a:rPr>
              <a:t> content and plans.</a:t>
            </a:r>
            <a:endParaRPr lang="en-US" sz="1650" dirty="0"/>
          </a:p>
        </p:txBody>
      </p:sp>
      <p:sp>
        <p:nvSpPr>
          <p:cNvPr id="15" name="Text 13"/>
          <p:cNvSpPr/>
          <p:nvPr/>
        </p:nvSpPr>
        <p:spPr>
          <a:xfrm>
            <a:off x="748070" y="7302222"/>
            <a:ext cx="13134261" cy="341948"/>
          </a:xfrm>
          <a:prstGeom prst="rect">
            <a:avLst/>
          </a:prstGeom>
          <a:noFill/>
          <a:ln/>
        </p:spPr>
        <p:txBody>
          <a:bodyPr wrap="none" lIns="0" tIns="0" rIns="0" bIns="0" rtlCol="0" anchor="t"/>
          <a:lstStyle/>
          <a:p>
            <a:pPr marL="0" indent="0" algn="l">
              <a:lnSpc>
                <a:spcPts val="2650"/>
              </a:lnSpc>
              <a:buNone/>
            </a:pPr>
            <a:r>
              <a:rPr lang="en-US" sz="1650" dirty="0">
                <a:solidFill>
                  <a:srgbClr val="504C49"/>
                </a:solidFill>
                <a:latin typeface="DM Sans" pitchFamily="34" charset="0"/>
                <a:ea typeface="DM Sans" pitchFamily="34" charset="-122"/>
                <a:cs typeface="DM Sans" pitchFamily="34" charset="-120"/>
              </a:rPr>
              <a:t>This shift from reactive help to proactive guidance creates a truly transformative learning experience.</a:t>
            </a:r>
            <a:endParaRPr lang="en-US" sz="1650" dirty="0"/>
          </a:p>
        </p:txBody>
      </p:sp>
      <p:pic>
        <p:nvPicPr>
          <p:cNvPr id="16" name="Picture 15">
            <a:extLst>
              <a:ext uri="{FF2B5EF4-FFF2-40B4-BE49-F238E27FC236}">
                <a16:creationId xmlns:a16="http://schemas.microsoft.com/office/drawing/2014/main" id="{B9745734-279C-39C5-8B79-B482B8698BFE}"/>
              </a:ext>
            </a:extLst>
          </p:cNvPr>
          <p:cNvPicPr>
            <a:picLocks noChangeAspect="1"/>
          </p:cNvPicPr>
          <p:nvPr/>
        </p:nvPicPr>
        <p:blipFill>
          <a:blip r:embed="rId3"/>
          <a:stretch>
            <a:fillRect/>
          </a:stretch>
        </p:blipFill>
        <p:spPr>
          <a:xfrm>
            <a:off x="12734660" y="7746726"/>
            <a:ext cx="1895740" cy="3629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402449" y="2511504"/>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201B18"/>
                </a:solidFill>
                <a:latin typeface="DM Sans Semi Bold" pitchFamily="34" charset="0"/>
                <a:ea typeface="DM Sans Semi Bold" pitchFamily="34" charset="-122"/>
                <a:cs typeface="DM Sans Semi Bold" pitchFamily="34" charset="-120"/>
              </a:rPr>
              <a:t>Team Resolvian!</a:t>
            </a:r>
            <a:endParaRPr lang="en-US" sz="6150" dirty="0"/>
          </a:p>
        </p:txBody>
      </p:sp>
      <p:sp>
        <p:nvSpPr>
          <p:cNvPr id="3" name="Text 1"/>
          <p:cNvSpPr/>
          <p:nvPr/>
        </p:nvSpPr>
        <p:spPr>
          <a:xfrm>
            <a:off x="3148965" y="3829883"/>
            <a:ext cx="8332470" cy="566976"/>
          </a:xfrm>
          <a:prstGeom prst="rect">
            <a:avLst/>
          </a:prstGeom>
          <a:noFill/>
          <a:ln/>
        </p:spPr>
        <p:txBody>
          <a:bodyPr wrap="none" lIns="0" tIns="0" rIns="0" bIns="0" rtlCol="0" anchor="t"/>
          <a:lstStyle/>
          <a:p>
            <a:pPr marL="0" indent="0" algn="ctr">
              <a:lnSpc>
                <a:spcPts val="4450"/>
              </a:lnSpc>
              <a:buNone/>
            </a:pPr>
            <a:r>
              <a:rPr lang="en-US" sz="3550" b="1" dirty="0">
                <a:solidFill>
                  <a:srgbClr val="201B18"/>
                </a:solidFill>
                <a:latin typeface="DM Sans Semi Bold" pitchFamily="34" charset="0"/>
                <a:ea typeface="DM Sans Semi Bold" pitchFamily="34" charset="-122"/>
                <a:cs typeface="DM Sans Semi Bold" pitchFamily="34" charset="-120"/>
              </a:rPr>
              <a:t>Members:</a:t>
            </a:r>
            <a:r>
              <a:rPr lang="en-US" sz="3550" dirty="0">
                <a:solidFill>
                  <a:srgbClr val="201B18"/>
                </a:solidFill>
                <a:latin typeface="DM Sans Semi Bold" pitchFamily="34" charset="0"/>
                <a:ea typeface="DM Sans Semi Bold" pitchFamily="34" charset="-122"/>
                <a:cs typeface="DM Sans Semi Bold" pitchFamily="34" charset="-120"/>
              </a:rPr>
              <a:t> Sameer Gupta, Sachin lodhi</a:t>
            </a:r>
            <a:endParaRPr lang="en-US" sz="3550" dirty="0"/>
          </a:p>
        </p:txBody>
      </p:sp>
      <p:sp>
        <p:nvSpPr>
          <p:cNvPr id="4" name="Text 2"/>
          <p:cNvSpPr/>
          <p:nvPr/>
        </p:nvSpPr>
        <p:spPr>
          <a:xfrm>
            <a:off x="793790" y="4737021"/>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5" name="Text 3"/>
          <p:cNvSpPr/>
          <p:nvPr/>
        </p:nvSpPr>
        <p:spPr>
          <a:xfrm>
            <a:off x="793790" y="5355074"/>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DM Sans" pitchFamily="34" charset="0"/>
                <a:ea typeface="DM Sans" pitchFamily="34" charset="-122"/>
                <a:cs typeface="DM Sans" pitchFamily="34" charset="-120"/>
              </a:rPr>
              <a:t>Sagar Institute of Science and Technology, Gandhi Nagar, Bhopal</a:t>
            </a:r>
            <a:endParaRPr lang="en-US" sz="1750" dirty="0"/>
          </a:p>
        </p:txBody>
      </p:sp>
      <p:pic>
        <p:nvPicPr>
          <p:cNvPr id="7" name="Picture 6">
            <a:extLst>
              <a:ext uri="{FF2B5EF4-FFF2-40B4-BE49-F238E27FC236}">
                <a16:creationId xmlns:a16="http://schemas.microsoft.com/office/drawing/2014/main" id="{3CB433B8-8D47-1B9F-765A-0EED0C42EE5B}"/>
              </a:ext>
            </a:extLst>
          </p:cNvPr>
          <p:cNvPicPr>
            <a:picLocks noChangeAspect="1"/>
          </p:cNvPicPr>
          <p:nvPr/>
        </p:nvPicPr>
        <p:blipFill>
          <a:blip r:embed="rId3"/>
          <a:stretch>
            <a:fillRect/>
          </a:stretch>
        </p:blipFill>
        <p:spPr>
          <a:xfrm>
            <a:off x="12734660" y="7746726"/>
            <a:ext cx="1895740" cy="3629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79846" y="2379702"/>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201B18"/>
                </a:solidFill>
                <a:latin typeface="DM Sans Semi Bold" pitchFamily="34" charset="0"/>
                <a:ea typeface="DM Sans Semi Bold" pitchFamily="34" charset="-122"/>
                <a:cs typeface="DM Sans Semi Bold" pitchFamily="34" charset="-120"/>
              </a:rPr>
              <a:t>Thank You!</a:t>
            </a:r>
            <a:endParaRPr lang="en-US" sz="4450" dirty="0"/>
          </a:p>
        </p:txBody>
      </p:sp>
      <p:sp>
        <p:nvSpPr>
          <p:cNvPr id="3" name="Text 1"/>
          <p:cNvSpPr/>
          <p:nvPr/>
        </p:nvSpPr>
        <p:spPr>
          <a:xfrm>
            <a:off x="793790" y="354210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DM Sans" pitchFamily="34" charset="0"/>
                <a:ea typeface="DM Sans" pitchFamily="34" charset="-122"/>
                <a:cs typeface="DM Sans" pitchFamily="34" charset="-120"/>
              </a:rPr>
              <a:t>We appreciate your time and attention in learning about Eklavya AI.</a:t>
            </a:r>
            <a:endParaRPr lang="en-US" sz="1750" dirty="0"/>
          </a:p>
        </p:txBody>
      </p:sp>
      <p:sp>
        <p:nvSpPr>
          <p:cNvPr id="4" name="Shape 2"/>
          <p:cNvSpPr/>
          <p:nvPr/>
        </p:nvSpPr>
        <p:spPr>
          <a:xfrm>
            <a:off x="793790" y="4160163"/>
            <a:ext cx="13042821" cy="1689616"/>
          </a:xfrm>
          <a:prstGeom prst="roundRect">
            <a:avLst>
              <a:gd name="adj" fmla="val 20137"/>
            </a:avLst>
          </a:prstGeom>
          <a:solidFill>
            <a:srgbClr val="EDD5C4"/>
          </a:solidFill>
          <a:ln/>
        </p:spPr>
      </p:sp>
      <p:pic>
        <p:nvPicPr>
          <p:cNvPr id="5" name="Image 0" descr="preencoded.png"/>
          <p:cNvPicPr>
            <a:picLocks noChangeAspect="1"/>
          </p:cNvPicPr>
          <p:nvPr/>
        </p:nvPicPr>
        <p:blipFill>
          <a:blip r:embed="rId3"/>
          <a:stretch>
            <a:fillRect/>
          </a:stretch>
        </p:blipFill>
        <p:spPr>
          <a:xfrm>
            <a:off x="1020604" y="4504253"/>
            <a:ext cx="283488" cy="226814"/>
          </a:xfrm>
          <a:prstGeom prst="rect">
            <a:avLst/>
          </a:prstGeom>
        </p:spPr>
      </p:pic>
      <p:sp>
        <p:nvSpPr>
          <p:cNvPr id="6" name="Text 3"/>
          <p:cNvSpPr/>
          <p:nvPr/>
        </p:nvSpPr>
        <p:spPr>
          <a:xfrm>
            <a:off x="1530906" y="4443651"/>
            <a:ext cx="1207889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DM Sans" pitchFamily="34" charset="0"/>
                <a:ea typeface="DM Sans" pitchFamily="34" charset="-122"/>
                <a:cs typeface="DM Sans" pitchFamily="34" charset="-120"/>
              </a:rPr>
              <a:t>Note:</a:t>
            </a:r>
            <a:r>
              <a:rPr lang="en-US" sz="1750" dirty="0">
                <a:solidFill>
                  <a:srgbClr val="000000"/>
                </a:solidFill>
                <a:latin typeface="DM Sans" pitchFamily="34" charset="0"/>
                <a:ea typeface="DM Sans" pitchFamily="34" charset="-122"/>
                <a:cs typeface="DM Sans" pitchFamily="34" charset="-120"/>
              </a:rPr>
              <a:t> Eklavya AI is continuously evolving! We are actively working on integrating even more advanced features, including personalized mentorship, collaborative learning modules, and comprehensive progress analytics, to further revolutionize the learning experience.</a:t>
            </a:r>
            <a:endParaRPr lang="en-US" sz="1750" dirty="0"/>
          </a:p>
        </p:txBody>
      </p:sp>
      <p:pic>
        <p:nvPicPr>
          <p:cNvPr id="8" name="Picture 7">
            <a:extLst>
              <a:ext uri="{FF2B5EF4-FFF2-40B4-BE49-F238E27FC236}">
                <a16:creationId xmlns:a16="http://schemas.microsoft.com/office/drawing/2014/main" id="{94CCCFD9-F471-1A05-6C44-ACE9C794B195}"/>
              </a:ext>
            </a:extLst>
          </p:cNvPr>
          <p:cNvPicPr>
            <a:picLocks noChangeAspect="1"/>
          </p:cNvPicPr>
          <p:nvPr/>
        </p:nvPicPr>
        <p:blipFill>
          <a:blip r:embed="rId4"/>
          <a:stretch>
            <a:fillRect/>
          </a:stretch>
        </p:blipFill>
        <p:spPr>
          <a:xfrm>
            <a:off x="12734660" y="7803161"/>
            <a:ext cx="1895740" cy="2953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89998"/>
            <a:ext cx="7661672"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DM Sans Semi Bold" pitchFamily="34" charset="0"/>
                <a:ea typeface="DM Sans Semi Bold" pitchFamily="34" charset="-122"/>
                <a:cs typeface="DM Sans Semi Bold" pitchFamily="34" charset="-120"/>
              </a:rPr>
              <a:t>The Problem: A Universal Challenge</a:t>
            </a:r>
            <a:endParaRPr lang="en-US" sz="3550" dirty="0"/>
          </a:p>
        </p:txBody>
      </p:sp>
      <p:sp>
        <p:nvSpPr>
          <p:cNvPr id="3" name="Shape 1"/>
          <p:cNvSpPr/>
          <p:nvPr/>
        </p:nvSpPr>
        <p:spPr>
          <a:xfrm>
            <a:off x="793790" y="2910602"/>
            <a:ext cx="4196358" cy="2810947"/>
          </a:xfrm>
          <a:prstGeom prst="roundRect">
            <a:avLst>
              <a:gd name="adj" fmla="val 12104"/>
            </a:avLst>
          </a:prstGeom>
          <a:solidFill>
            <a:srgbClr val="FFFFFF"/>
          </a:solidFill>
          <a:ln w="30480">
            <a:solidFill>
              <a:srgbClr val="D8D4D4"/>
            </a:solidFill>
            <a:prstDash val="solid"/>
          </a:ln>
          <a:effectLst>
            <a:outerShdw dist="20320" dir="2700000" algn="bl" rotWithShape="0">
              <a:srgbClr val="D8D4D4">
                <a:alpha val="100000"/>
              </a:srgbClr>
            </a:outerShdw>
          </a:effectLst>
        </p:spPr>
      </p:sp>
      <p:sp>
        <p:nvSpPr>
          <p:cNvPr id="4" name="Shape 2"/>
          <p:cNvSpPr/>
          <p:nvPr/>
        </p:nvSpPr>
        <p:spPr>
          <a:xfrm>
            <a:off x="793790" y="2910602"/>
            <a:ext cx="121920" cy="2810947"/>
          </a:xfrm>
          <a:prstGeom prst="roundRect">
            <a:avLst>
              <a:gd name="adj" fmla="val 279070"/>
            </a:avLst>
          </a:prstGeom>
          <a:solidFill>
            <a:srgbClr val="3E2513"/>
          </a:solidFill>
          <a:ln/>
        </p:spPr>
      </p:sp>
      <p:sp>
        <p:nvSpPr>
          <p:cNvPr id="5" name="Text 3"/>
          <p:cNvSpPr/>
          <p:nvPr/>
        </p:nvSpPr>
        <p:spPr>
          <a:xfrm>
            <a:off x="1173004" y="3167896"/>
            <a:ext cx="3559850"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One-Size-Fits-All Education</a:t>
            </a:r>
            <a:endParaRPr lang="en-US" sz="2200" dirty="0"/>
          </a:p>
        </p:txBody>
      </p:sp>
      <p:sp>
        <p:nvSpPr>
          <p:cNvPr id="6" name="Text 4"/>
          <p:cNvSpPr/>
          <p:nvPr/>
        </p:nvSpPr>
        <p:spPr>
          <a:xfrm>
            <a:off x="1173004" y="4012644"/>
            <a:ext cx="355985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Traditional schooling often fails to cater to individual learning paces and styles, leading to disengagement.</a:t>
            </a:r>
            <a:endParaRPr lang="en-US" sz="1750" dirty="0"/>
          </a:p>
        </p:txBody>
      </p:sp>
      <p:sp>
        <p:nvSpPr>
          <p:cNvPr id="7" name="Shape 5"/>
          <p:cNvSpPr/>
          <p:nvPr/>
        </p:nvSpPr>
        <p:spPr>
          <a:xfrm>
            <a:off x="5216962" y="2910602"/>
            <a:ext cx="4196358" cy="2810947"/>
          </a:xfrm>
          <a:prstGeom prst="roundRect">
            <a:avLst>
              <a:gd name="adj" fmla="val 12104"/>
            </a:avLst>
          </a:prstGeom>
          <a:solidFill>
            <a:srgbClr val="FFFFFF"/>
          </a:solidFill>
          <a:ln w="30480">
            <a:solidFill>
              <a:srgbClr val="D8D4D4"/>
            </a:solidFill>
            <a:prstDash val="solid"/>
          </a:ln>
          <a:effectLst>
            <a:outerShdw dist="20320" dir="2700000" algn="bl" rotWithShape="0">
              <a:srgbClr val="D8D4D4">
                <a:alpha val="100000"/>
              </a:srgbClr>
            </a:outerShdw>
          </a:effectLst>
        </p:spPr>
      </p:sp>
      <p:sp>
        <p:nvSpPr>
          <p:cNvPr id="8" name="Shape 6"/>
          <p:cNvSpPr/>
          <p:nvPr/>
        </p:nvSpPr>
        <p:spPr>
          <a:xfrm>
            <a:off x="5216962" y="2910602"/>
            <a:ext cx="121920" cy="2810947"/>
          </a:xfrm>
          <a:prstGeom prst="roundRect">
            <a:avLst>
              <a:gd name="adj" fmla="val 279070"/>
            </a:avLst>
          </a:prstGeom>
          <a:solidFill>
            <a:srgbClr val="3E2513"/>
          </a:solidFill>
          <a:ln/>
        </p:spPr>
      </p:sp>
      <p:sp>
        <p:nvSpPr>
          <p:cNvPr id="9" name="Text 7"/>
          <p:cNvSpPr/>
          <p:nvPr/>
        </p:nvSpPr>
        <p:spPr>
          <a:xfrm>
            <a:off x="5596176" y="31678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Inefficient Learning</a:t>
            </a:r>
            <a:endParaRPr lang="en-US" sz="2200" dirty="0"/>
          </a:p>
        </p:txBody>
      </p:sp>
      <p:sp>
        <p:nvSpPr>
          <p:cNvPr id="10" name="Text 8"/>
          <p:cNvSpPr/>
          <p:nvPr/>
        </p:nvSpPr>
        <p:spPr>
          <a:xfrm>
            <a:off x="5596176" y="3658314"/>
            <a:ext cx="355985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Students spend excessive time on concepts they already grasp or struggle with material without targeted support.</a:t>
            </a:r>
            <a:endParaRPr lang="en-US" sz="1750" dirty="0"/>
          </a:p>
        </p:txBody>
      </p:sp>
      <p:sp>
        <p:nvSpPr>
          <p:cNvPr id="11" name="Shape 9"/>
          <p:cNvSpPr/>
          <p:nvPr/>
        </p:nvSpPr>
        <p:spPr>
          <a:xfrm>
            <a:off x="9640133" y="2910602"/>
            <a:ext cx="4196358" cy="2810947"/>
          </a:xfrm>
          <a:prstGeom prst="roundRect">
            <a:avLst>
              <a:gd name="adj" fmla="val 12104"/>
            </a:avLst>
          </a:prstGeom>
          <a:solidFill>
            <a:srgbClr val="FFFFFF"/>
          </a:solidFill>
          <a:ln w="30480">
            <a:solidFill>
              <a:srgbClr val="D8D4D4"/>
            </a:solidFill>
            <a:prstDash val="solid"/>
          </a:ln>
          <a:effectLst>
            <a:outerShdw dist="20320" dir="2700000" algn="bl" rotWithShape="0">
              <a:srgbClr val="D8D4D4">
                <a:alpha val="100000"/>
              </a:srgbClr>
            </a:outerShdw>
          </a:effectLst>
        </p:spPr>
      </p:sp>
      <p:sp>
        <p:nvSpPr>
          <p:cNvPr id="12" name="Shape 10"/>
          <p:cNvSpPr/>
          <p:nvPr/>
        </p:nvSpPr>
        <p:spPr>
          <a:xfrm>
            <a:off x="9640133" y="2910602"/>
            <a:ext cx="121920" cy="2810947"/>
          </a:xfrm>
          <a:prstGeom prst="roundRect">
            <a:avLst>
              <a:gd name="adj" fmla="val 279070"/>
            </a:avLst>
          </a:prstGeom>
          <a:solidFill>
            <a:srgbClr val="3E2513"/>
          </a:solidFill>
          <a:ln/>
        </p:spPr>
      </p:sp>
      <p:sp>
        <p:nvSpPr>
          <p:cNvPr id="13" name="Text 11"/>
          <p:cNvSpPr/>
          <p:nvPr/>
        </p:nvSpPr>
        <p:spPr>
          <a:xfrm>
            <a:off x="10019348" y="3167896"/>
            <a:ext cx="3482340"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Student Stress &amp; Burnout</a:t>
            </a:r>
            <a:endParaRPr lang="en-US" sz="2200" dirty="0"/>
          </a:p>
        </p:txBody>
      </p:sp>
      <p:sp>
        <p:nvSpPr>
          <p:cNvPr id="14" name="Text 12"/>
          <p:cNvSpPr/>
          <p:nvPr/>
        </p:nvSpPr>
        <p:spPr>
          <a:xfrm>
            <a:off x="10019348" y="3658314"/>
            <a:ext cx="355985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The pressure of competitive exams and vast syllabus contributes to high levels of anxiety and academic fatigue.</a:t>
            </a:r>
            <a:endParaRPr lang="en-US" sz="1750" dirty="0"/>
          </a:p>
        </p:txBody>
      </p:sp>
      <p:sp>
        <p:nvSpPr>
          <p:cNvPr id="15" name="Text 13"/>
          <p:cNvSpPr/>
          <p:nvPr/>
        </p:nvSpPr>
        <p:spPr>
          <a:xfrm>
            <a:off x="793790" y="5976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This creates a critical gap, particularly in high-stakes environments, where personalized attention is paramount.</a:t>
            </a:r>
            <a:endParaRPr lang="en-US" sz="1750" dirty="0"/>
          </a:p>
        </p:txBody>
      </p:sp>
      <p:pic>
        <p:nvPicPr>
          <p:cNvPr id="16" name="Picture 15">
            <a:extLst>
              <a:ext uri="{FF2B5EF4-FFF2-40B4-BE49-F238E27FC236}">
                <a16:creationId xmlns:a16="http://schemas.microsoft.com/office/drawing/2014/main" id="{B54169CA-A394-1362-8915-B1ACBD9A4ECA}"/>
              </a:ext>
            </a:extLst>
          </p:cNvPr>
          <p:cNvPicPr>
            <a:picLocks noChangeAspect="1"/>
          </p:cNvPicPr>
          <p:nvPr/>
        </p:nvPicPr>
        <p:blipFill>
          <a:blip r:embed="rId3"/>
          <a:stretch>
            <a:fillRect/>
          </a:stretch>
        </p:blipFill>
        <p:spPr>
          <a:xfrm>
            <a:off x="12734660" y="7746726"/>
            <a:ext cx="1895740" cy="3629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5200" y="506968"/>
            <a:ext cx="6967657" cy="460891"/>
          </a:xfrm>
          <a:prstGeom prst="rect">
            <a:avLst/>
          </a:prstGeom>
          <a:noFill/>
          <a:ln/>
        </p:spPr>
        <p:txBody>
          <a:bodyPr wrap="none" lIns="0" tIns="0" rIns="0" bIns="0" rtlCol="0" anchor="t"/>
          <a:lstStyle/>
          <a:p>
            <a:pPr marL="0" indent="0" algn="l">
              <a:lnSpc>
                <a:spcPts val="3600"/>
              </a:lnSpc>
              <a:buNone/>
            </a:pPr>
            <a:r>
              <a:rPr lang="en-US" sz="2900" dirty="0">
                <a:solidFill>
                  <a:srgbClr val="201B18"/>
                </a:solidFill>
                <a:latin typeface="DM Sans Semi Bold" pitchFamily="34" charset="0"/>
                <a:ea typeface="DM Sans Semi Bold" pitchFamily="34" charset="-122"/>
                <a:cs typeface="DM Sans Semi Bold" pitchFamily="34" charset="-120"/>
              </a:rPr>
              <a:t>Real-World Impact: Competitive Exams</a:t>
            </a:r>
            <a:endParaRPr lang="en-US" sz="2900" dirty="0"/>
          </a:p>
        </p:txBody>
      </p:sp>
      <p:sp>
        <p:nvSpPr>
          <p:cNvPr id="3" name="Text 1"/>
          <p:cNvSpPr/>
          <p:nvPr/>
        </p:nvSpPr>
        <p:spPr>
          <a:xfrm>
            <a:off x="645200" y="1341120"/>
            <a:ext cx="6445091" cy="1770221"/>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DM Sans" pitchFamily="34" charset="0"/>
                <a:ea typeface="DM Sans" pitchFamily="34" charset="-122"/>
                <a:cs typeface="DM Sans" pitchFamily="34" charset="-120"/>
              </a:rPr>
              <a:t>In highly competitive exam landscapes such as JEE and NEET in India, students face immense pressure. A single weak concept can determine their future. Current solutions offer generic practice, but fail to diagnose and address precise, nuanced weaknesses. Eklavya AI directly tackles this by pinpointing exact knowledge gaps and providing hyper-targeted remediation.</a:t>
            </a:r>
            <a:endParaRPr lang="en-US" sz="1450" dirty="0"/>
          </a:p>
        </p:txBody>
      </p:sp>
      <p:pic>
        <p:nvPicPr>
          <p:cNvPr id="4" name="Image 0" descr="preencoded.png"/>
          <p:cNvPicPr>
            <a:picLocks noChangeAspect="1"/>
          </p:cNvPicPr>
          <p:nvPr/>
        </p:nvPicPr>
        <p:blipFill>
          <a:blip r:embed="rId3"/>
          <a:stretch>
            <a:fillRect/>
          </a:stretch>
        </p:blipFill>
        <p:spPr>
          <a:xfrm>
            <a:off x="7612858" y="1202475"/>
            <a:ext cx="6892920" cy="6892920"/>
          </a:xfrm>
          <a:prstGeom prst="rect">
            <a:avLst/>
          </a:prstGeom>
        </p:spPr>
      </p:pic>
      <p:sp>
        <p:nvSpPr>
          <p:cNvPr id="5" name="Text 2"/>
          <p:cNvSpPr/>
          <p:nvPr/>
        </p:nvSpPr>
        <p:spPr>
          <a:xfrm>
            <a:off x="645200" y="8242578"/>
            <a:ext cx="13340001" cy="295037"/>
          </a:xfrm>
          <a:prstGeom prst="rect">
            <a:avLst/>
          </a:prstGeom>
          <a:noFill/>
          <a:ln/>
        </p:spPr>
        <p:txBody>
          <a:bodyPr wrap="none" lIns="0" tIns="0" rIns="0" bIns="0" rtlCol="0" anchor="t"/>
          <a:lstStyle/>
          <a:p>
            <a:pPr marL="0" indent="0" algn="l">
              <a:lnSpc>
                <a:spcPts val="2300"/>
              </a:lnSpc>
              <a:buNone/>
            </a:pPr>
            <a:r>
              <a:rPr lang="en-US" sz="1450" dirty="0">
                <a:solidFill>
                  <a:srgbClr val="504C49"/>
                </a:solidFill>
                <a:latin typeface="DM Sans" pitchFamily="34" charset="0"/>
                <a:ea typeface="DM Sans" pitchFamily="34" charset="-122"/>
                <a:cs typeface="DM Sans" pitchFamily="34" charset="-120"/>
              </a:rPr>
              <a:t>This often leads to wasted effort, prolonged study hours, and underperformance despite dedication.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536144"/>
            <a:ext cx="5121116"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DM Sans Semi Bold" pitchFamily="34" charset="0"/>
                <a:ea typeface="DM Sans Semi Bold" pitchFamily="34" charset="-122"/>
                <a:cs typeface="DM Sans Semi Bold" pitchFamily="34" charset="-120"/>
              </a:rPr>
              <a:t>The Solution: Eklavya AI</a:t>
            </a:r>
            <a:endParaRPr lang="en-US" sz="3550" dirty="0"/>
          </a:p>
        </p:txBody>
      </p:sp>
      <p:sp>
        <p:nvSpPr>
          <p:cNvPr id="4" name="Text 1"/>
          <p:cNvSpPr/>
          <p:nvPr/>
        </p:nvSpPr>
        <p:spPr>
          <a:xfrm>
            <a:off x="793790" y="2329934"/>
            <a:ext cx="7556421" cy="2934653"/>
          </a:xfrm>
          <a:prstGeom prst="rect">
            <a:avLst/>
          </a:prstGeom>
          <a:noFill/>
          <a:ln/>
        </p:spPr>
        <p:txBody>
          <a:bodyPr wrap="square" lIns="0" tIns="0" rIns="0" bIns="0" rtlCol="0" anchor="t"/>
          <a:lstStyle/>
          <a:p>
            <a:pPr marL="0" indent="0" algn="ctr">
              <a:lnSpc>
                <a:spcPts val="7700"/>
              </a:lnSpc>
              <a:buNone/>
            </a:pPr>
            <a:r>
              <a:rPr lang="en-US" sz="6150" dirty="0">
                <a:solidFill>
                  <a:srgbClr val="201B18"/>
                </a:solidFill>
                <a:latin typeface="DM Sans Semi Bold" pitchFamily="34" charset="0"/>
                <a:ea typeface="DM Sans Semi Bold" pitchFamily="34" charset="-122"/>
                <a:cs typeface="DM Sans Semi Bold" pitchFamily="34" charset="-120"/>
              </a:rPr>
              <a:t>Your </a:t>
            </a:r>
            <a:r>
              <a:rPr lang="en-US" sz="6150" dirty="0">
                <a:solidFill>
                  <a:srgbClr val="F65F62"/>
                </a:solidFill>
                <a:latin typeface="DM Sans Semi Bold" pitchFamily="34" charset="0"/>
                <a:ea typeface="DM Sans Semi Bold" pitchFamily="34" charset="-122"/>
                <a:cs typeface="DM Sans Semi Bold" pitchFamily="34" charset="-120"/>
              </a:rPr>
              <a:t>Autonomous</a:t>
            </a:r>
            <a:r>
              <a:rPr lang="en-US" sz="6150" dirty="0">
                <a:solidFill>
                  <a:srgbClr val="201B18"/>
                </a:solidFill>
                <a:latin typeface="DM Sans Semi Bold" pitchFamily="34" charset="0"/>
                <a:ea typeface="DM Sans Semi Bold" pitchFamily="34" charset="-122"/>
                <a:cs typeface="DM Sans Semi Bold" pitchFamily="34" charset="-120"/>
              </a:rPr>
              <a:t> Personalized Learning Agent.</a:t>
            </a:r>
            <a:endParaRPr lang="en-US" sz="6150" dirty="0"/>
          </a:p>
        </p:txBody>
      </p:sp>
      <p:sp>
        <p:nvSpPr>
          <p:cNvPr id="5" name="Text 2"/>
          <p:cNvSpPr/>
          <p:nvPr/>
        </p:nvSpPr>
        <p:spPr>
          <a:xfrm>
            <a:off x="793790" y="5604748"/>
            <a:ext cx="7556421" cy="1088708"/>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DM Sans" pitchFamily="34" charset="0"/>
                <a:ea typeface="DM Sans" pitchFamily="34" charset="-122"/>
                <a:cs typeface="DM Sans" pitchFamily="34" charset="-120"/>
              </a:rPr>
              <a:t>Eklavya AI acts as a proactive, intelligent study partner, constantly analyzing, adapting, and guiding students through their unique learning journeys. It's not just a tool; it's a dedicated companion.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12984"/>
            <a:ext cx="6783229"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DM Sans Semi Bold" pitchFamily="34" charset="0"/>
                <a:ea typeface="DM Sans Semi Bold" pitchFamily="34" charset="-122"/>
                <a:cs typeface="DM Sans Semi Bold" pitchFamily="34" charset="-120"/>
              </a:rPr>
              <a:t>How It Works: The Agentic Flow</a:t>
            </a:r>
            <a:endParaRPr lang="en-US" sz="3550" dirty="0"/>
          </a:p>
        </p:txBody>
      </p:sp>
      <p:sp>
        <p:nvSpPr>
          <p:cNvPr id="3" name="Text 1"/>
          <p:cNvSpPr/>
          <p:nvPr/>
        </p:nvSpPr>
        <p:spPr>
          <a:xfrm>
            <a:off x="1857256" y="2481620"/>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Perception</a:t>
            </a:r>
            <a:endParaRPr lang="en-US" sz="2200" dirty="0"/>
          </a:p>
        </p:txBody>
      </p:sp>
      <p:sp>
        <p:nvSpPr>
          <p:cNvPr id="4" name="Text 2"/>
          <p:cNvSpPr/>
          <p:nvPr/>
        </p:nvSpPr>
        <p:spPr>
          <a:xfrm>
            <a:off x="793790" y="297203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04C49"/>
                </a:solidFill>
                <a:latin typeface="DM Sans" pitchFamily="34" charset="0"/>
                <a:ea typeface="DM Sans" pitchFamily="34" charset="-122"/>
                <a:cs typeface="DM Sans" pitchFamily="34" charset="-120"/>
              </a:rPr>
              <a:t>Ingests all learning materials and student interactions.</a:t>
            </a:r>
            <a:endParaRPr lang="en-US" sz="1750" dirty="0"/>
          </a:p>
        </p:txBody>
      </p:sp>
      <p:pic>
        <p:nvPicPr>
          <p:cNvPr id="5" name="Image 0" descr="preencoded.png"/>
          <p:cNvPicPr>
            <a:picLocks noChangeAspect="1"/>
          </p:cNvPicPr>
          <p:nvPr/>
        </p:nvPicPr>
        <p:blipFill>
          <a:blip r:embed="rId3"/>
          <a:stretch>
            <a:fillRect/>
          </a:stretch>
        </p:blipFill>
        <p:spPr>
          <a:xfrm>
            <a:off x="5032653" y="203358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2796659"/>
            <a:ext cx="339328" cy="424220"/>
          </a:xfrm>
          <a:prstGeom prst="rect">
            <a:avLst/>
          </a:prstGeom>
        </p:spPr>
      </p:pic>
      <p:sp>
        <p:nvSpPr>
          <p:cNvPr id="7" name="Text 3"/>
          <p:cNvSpPr/>
          <p:nvPr/>
        </p:nvSpPr>
        <p:spPr>
          <a:xfrm>
            <a:off x="9937790" y="24816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Reasoning</a:t>
            </a:r>
            <a:endParaRPr lang="en-US" sz="2200" dirty="0"/>
          </a:p>
        </p:txBody>
      </p:sp>
      <p:sp>
        <p:nvSpPr>
          <p:cNvPr id="8" name="Text 4"/>
          <p:cNvSpPr/>
          <p:nvPr/>
        </p:nvSpPr>
        <p:spPr>
          <a:xfrm>
            <a:off x="9937790" y="297203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Identifies precise knowledge gaps and cognitive patterns.</a:t>
            </a:r>
            <a:endParaRPr lang="en-US" sz="1750" dirty="0"/>
          </a:p>
        </p:txBody>
      </p:sp>
      <p:pic>
        <p:nvPicPr>
          <p:cNvPr id="9" name="Image 2" descr="preencoded.png"/>
          <p:cNvPicPr>
            <a:picLocks noChangeAspect="1"/>
          </p:cNvPicPr>
          <p:nvPr/>
        </p:nvPicPr>
        <p:blipFill>
          <a:blip r:embed="rId5"/>
          <a:stretch>
            <a:fillRect/>
          </a:stretch>
        </p:blipFill>
        <p:spPr>
          <a:xfrm>
            <a:off x="5032653" y="203358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185160"/>
            <a:ext cx="339328" cy="424220"/>
          </a:xfrm>
          <a:prstGeom prst="rect">
            <a:avLst/>
          </a:prstGeom>
        </p:spPr>
      </p:pic>
      <p:sp>
        <p:nvSpPr>
          <p:cNvPr id="11" name="Text 5"/>
          <p:cNvSpPr/>
          <p:nvPr/>
        </p:nvSpPr>
        <p:spPr>
          <a:xfrm>
            <a:off x="9937790" y="4934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Planning</a:t>
            </a:r>
            <a:endParaRPr lang="en-US" sz="2200" dirty="0"/>
          </a:p>
        </p:txBody>
      </p:sp>
      <p:sp>
        <p:nvSpPr>
          <p:cNvPr id="12" name="Text 6"/>
          <p:cNvSpPr/>
          <p:nvPr/>
        </p:nvSpPr>
        <p:spPr>
          <a:xfrm>
            <a:off x="9937790" y="5424607"/>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Generates bespoke, adaptive micro-learning plans.</a:t>
            </a:r>
            <a:endParaRPr lang="en-US" sz="1750" dirty="0"/>
          </a:p>
        </p:txBody>
      </p:sp>
      <p:pic>
        <p:nvPicPr>
          <p:cNvPr id="13" name="Image 4" descr="preencoded.png"/>
          <p:cNvPicPr>
            <a:picLocks noChangeAspect="1"/>
          </p:cNvPicPr>
          <p:nvPr/>
        </p:nvPicPr>
        <p:blipFill>
          <a:blip r:embed="rId7"/>
          <a:stretch>
            <a:fillRect/>
          </a:stretch>
        </p:blipFill>
        <p:spPr>
          <a:xfrm>
            <a:off x="5032653" y="203358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411033"/>
            <a:ext cx="339328" cy="424220"/>
          </a:xfrm>
          <a:prstGeom prst="rect">
            <a:avLst/>
          </a:prstGeom>
        </p:spPr>
      </p:pic>
      <p:sp>
        <p:nvSpPr>
          <p:cNvPr id="15" name="Text 7"/>
          <p:cNvSpPr/>
          <p:nvPr/>
        </p:nvSpPr>
        <p:spPr>
          <a:xfrm>
            <a:off x="1857256" y="493418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Acting</a:t>
            </a:r>
            <a:endParaRPr lang="en-US" sz="2200" dirty="0"/>
          </a:p>
        </p:txBody>
      </p:sp>
      <p:sp>
        <p:nvSpPr>
          <p:cNvPr id="16" name="Text 8"/>
          <p:cNvSpPr/>
          <p:nvPr/>
        </p:nvSpPr>
        <p:spPr>
          <a:xfrm>
            <a:off x="793790" y="5424607"/>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04C49"/>
                </a:solidFill>
                <a:latin typeface="DM Sans" pitchFamily="34" charset="0"/>
                <a:ea typeface="DM Sans" pitchFamily="34" charset="-122"/>
                <a:cs typeface="DM Sans" pitchFamily="34" charset="-120"/>
              </a:rPr>
              <a:t>Delivers tailored content and continuously evaluates progress.</a:t>
            </a:r>
            <a:endParaRPr lang="en-US" sz="1750" dirty="0"/>
          </a:p>
        </p:txBody>
      </p:sp>
      <p:pic>
        <p:nvPicPr>
          <p:cNvPr id="17" name="Image 6" descr="preencoded.png"/>
          <p:cNvPicPr>
            <a:picLocks noChangeAspect="1"/>
          </p:cNvPicPr>
          <p:nvPr/>
        </p:nvPicPr>
        <p:blipFill>
          <a:blip r:embed="rId9"/>
          <a:stretch>
            <a:fillRect/>
          </a:stretch>
        </p:blipFill>
        <p:spPr>
          <a:xfrm>
            <a:off x="5032653" y="203358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022533"/>
            <a:ext cx="339328" cy="424220"/>
          </a:xfrm>
          <a:prstGeom prst="rect">
            <a:avLst/>
          </a:prstGeom>
        </p:spPr>
      </p:pic>
      <p:sp>
        <p:nvSpPr>
          <p:cNvPr id="19" name="Text 9"/>
          <p:cNvSpPr/>
          <p:nvPr/>
        </p:nvSpPr>
        <p:spPr>
          <a:xfrm>
            <a:off x="793790" y="685371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This continuous feedback loop ensures dynamic adaptation and optimal learning outcomes for every student.</a:t>
            </a:r>
            <a:endParaRPr lang="en-US" sz="1750" dirty="0"/>
          </a:p>
        </p:txBody>
      </p:sp>
      <p:pic>
        <p:nvPicPr>
          <p:cNvPr id="20" name="Picture 19">
            <a:extLst>
              <a:ext uri="{FF2B5EF4-FFF2-40B4-BE49-F238E27FC236}">
                <a16:creationId xmlns:a16="http://schemas.microsoft.com/office/drawing/2014/main" id="{9E513FC8-7175-90FB-580F-D8933D0BFADA}"/>
              </a:ext>
            </a:extLst>
          </p:cNvPr>
          <p:cNvPicPr>
            <a:picLocks noChangeAspect="1"/>
          </p:cNvPicPr>
          <p:nvPr/>
        </p:nvPicPr>
        <p:blipFill>
          <a:blip r:embed="rId11"/>
          <a:stretch>
            <a:fillRect/>
          </a:stretch>
        </p:blipFill>
        <p:spPr>
          <a:xfrm>
            <a:off x="12734660" y="7746726"/>
            <a:ext cx="1895740" cy="3629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5666" y="444460"/>
            <a:ext cx="4209812" cy="403979"/>
          </a:xfrm>
          <a:prstGeom prst="rect">
            <a:avLst/>
          </a:prstGeom>
          <a:noFill/>
          <a:ln/>
        </p:spPr>
        <p:txBody>
          <a:bodyPr wrap="none" lIns="0" tIns="0" rIns="0" bIns="0" rtlCol="0" anchor="t"/>
          <a:lstStyle/>
          <a:p>
            <a:pPr marL="0" indent="0" algn="l">
              <a:lnSpc>
                <a:spcPts val="3150"/>
              </a:lnSpc>
              <a:buNone/>
            </a:pPr>
            <a:r>
              <a:rPr lang="en-US" sz="2500" dirty="0">
                <a:solidFill>
                  <a:srgbClr val="201B18"/>
                </a:solidFill>
                <a:latin typeface="DM Sans Semi Bold" pitchFamily="34" charset="0"/>
                <a:ea typeface="DM Sans Semi Bold" pitchFamily="34" charset="-122"/>
                <a:cs typeface="DM Sans Semi Bold" pitchFamily="34" charset="-120"/>
              </a:rPr>
              <a:t>Phase 1: Perception &amp; Input</a:t>
            </a:r>
            <a:endParaRPr lang="en-US" sz="2500" dirty="0"/>
          </a:p>
        </p:txBody>
      </p:sp>
      <p:sp>
        <p:nvSpPr>
          <p:cNvPr id="3" name="Text 1"/>
          <p:cNvSpPr/>
          <p:nvPr/>
        </p:nvSpPr>
        <p:spPr>
          <a:xfrm>
            <a:off x="565666" y="1171694"/>
            <a:ext cx="13499068" cy="258604"/>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DM Sans" pitchFamily="34" charset="0"/>
                <a:ea typeface="DM Sans" pitchFamily="34" charset="-122"/>
                <a:cs typeface="DM Sans" pitchFamily="34" charset="-120"/>
              </a:rPr>
              <a:t>Eklavya AI intelligently gathers information from diverse sources to build a comprehensive understanding of the student's knowledge base.</a:t>
            </a:r>
            <a:endParaRPr lang="en-US" sz="1250" dirty="0"/>
          </a:p>
        </p:txBody>
      </p:sp>
      <p:sp>
        <p:nvSpPr>
          <p:cNvPr id="4" name="Text 2"/>
          <p:cNvSpPr/>
          <p:nvPr/>
        </p:nvSpPr>
        <p:spPr>
          <a:xfrm>
            <a:off x="565666" y="1757482"/>
            <a:ext cx="6552367" cy="258604"/>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504C49"/>
                </a:solidFill>
                <a:latin typeface="DM Sans" pitchFamily="34" charset="0"/>
                <a:ea typeface="DM Sans" pitchFamily="34" charset="-122"/>
                <a:cs typeface="DM Sans" pitchFamily="34" charset="-120"/>
              </a:rPr>
              <a:t>Uploads:</a:t>
            </a:r>
            <a:r>
              <a:rPr lang="en-US" sz="1250" dirty="0">
                <a:solidFill>
                  <a:srgbClr val="504C49"/>
                </a:solidFill>
                <a:latin typeface="DM Sans" pitchFamily="34" charset="0"/>
                <a:ea typeface="DM Sans" pitchFamily="34" charset="-122"/>
                <a:cs typeface="DM Sans" pitchFamily="34" charset="-120"/>
              </a:rPr>
              <a:t> Notes, PDFs, textbooks, past exam papers.</a:t>
            </a:r>
            <a:endParaRPr lang="en-US" sz="1250" dirty="0"/>
          </a:p>
        </p:txBody>
      </p:sp>
      <p:sp>
        <p:nvSpPr>
          <p:cNvPr id="5" name="Text 3"/>
          <p:cNvSpPr/>
          <p:nvPr/>
        </p:nvSpPr>
        <p:spPr>
          <a:xfrm>
            <a:off x="565666" y="2072640"/>
            <a:ext cx="6552367" cy="258604"/>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504C49"/>
                </a:solidFill>
                <a:latin typeface="DM Sans" pitchFamily="34" charset="0"/>
                <a:ea typeface="DM Sans" pitchFamily="34" charset="-122"/>
                <a:cs typeface="DM Sans" pitchFamily="34" charset="-120"/>
              </a:rPr>
              <a:t>Multimedia Integration:</a:t>
            </a:r>
            <a:r>
              <a:rPr lang="en-US" sz="1250" dirty="0">
                <a:solidFill>
                  <a:srgbClr val="504C49"/>
                </a:solidFill>
                <a:latin typeface="DM Sans" pitchFamily="34" charset="0"/>
                <a:ea typeface="DM Sans" pitchFamily="34" charset="-122"/>
                <a:cs typeface="DM Sans" pitchFamily="34" charset="-120"/>
              </a:rPr>
              <a:t> YouTube links, online lectures.</a:t>
            </a:r>
            <a:endParaRPr lang="en-US" sz="1250" dirty="0"/>
          </a:p>
        </p:txBody>
      </p:sp>
      <p:sp>
        <p:nvSpPr>
          <p:cNvPr id="6" name="Text 4"/>
          <p:cNvSpPr/>
          <p:nvPr/>
        </p:nvSpPr>
        <p:spPr>
          <a:xfrm>
            <a:off x="565666" y="2387798"/>
            <a:ext cx="6552367" cy="258604"/>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504C49"/>
                </a:solidFill>
                <a:latin typeface="DM Sans" pitchFamily="34" charset="0"/>
                <a:ea typeface="DM Sans" pitchFamily="34" charset="-122"/>
                <a:cs typeface="DM Sans" pitchFamily="34" charset="-120"/>
              </a:rPr>
              <a:t>Diagnostic Quizzes:</a:t>
            </a:r>
            <a:r>
              <a:rPr lang="en-US" sz="1250" dirty="0">
                <a:solidFill>
                  <a:srgbClr val="504C49"/>
                </a:solidFill>
                <a:latin typeface="DM Sans" pitchFamily="34" charset="0"/>
                <a:ea typeface="DM Sans" pitchFamily="34" charset="-122"/>
                <a:cs typeface="DM Sans" pitchFamily="34" charset="-120"/>
              </a:rPr>
              <a:t> Adaptive assessments tailored to syllabus topics.</a:t>
            </a:r>
            <a:endParaRPr lang="en-US" sz="1250" dirty="0"/>
          </a:p>
        </p:txBody>
      </p:sp>
      <p:sp>
        <p:nvSpPr>
          <p:cNvPr id="7" name="Text 5"/>
          <p:cNvSpPr/>
          <p:nvPr/>
        </p:nvSpPr>
        <p:spPr>
          <a:xfrm>
            <a:off x="565666" y="2702957"/>
            <a:ext cx="6552367" cy="258604"/>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504C49"/>
                </a:solidFill>
                <a:latin typeface="DM Sans" pitchFamily="34" charset="0"/>
                <a:ea typeface="DM Sans" pitchFamily="34" charset="-122"/>
                <a:cs typeface="DM Sans" pitchFamily="34" charset="-120"/>
              </a:rPr>
              <a:t>Behavioural Data:</a:t>
            </a:r>
            <a:r>
              <a:rPr lang="en-US" sz="1250" dirty="0">
                <a:solidFill>
                  <a:srgbClr val="504C49"/>
                </a:solidFill>
                <a:latin typeface="DM Sans" pitchFamily="34" charset="0"/>
                <a:ea typeface="DM Sans" pitchFamily="34" charset="-122"/>
                <a:cs typeface="DM Sans" pitchFamily="34" charset="-120"/>
              </a:rPr>
              <a:t> Tracks engagement, time spent, and common mistakes.</a:t>
            </a:r>
            <a:endParaRPr lang="en-US" sz="1250" dirty="0"/>
          </a:p>
        </p:txBody>
      </p:sp>
      <p:pic>
        <p:nvPicPr>
          <p:cNvPr id="8" name="Image 0" descr="preencoded.png"/>
          <p:cNvPicPr>
            <a:picLocks noChangeAspect="1"/>
          </p:cNvPicPr>
          <p:nvPr/>
        </p:nvPicPr>
        <p:blipFill>
          <a:blip r:embed="rId3"/>
          <a:stretch>
            <a:fillRect/>
          </a:stretch>
        </p:blipFill>
        <p:spPr>
          <a:xfrm>
            <a:off x="7977188" y="1571743"/>
            <a:ext cx="6552367" cy="6552367"/>
          </a:xfrm>
          <a:prstGeom prst="rect">
            <a:avLst/>
          </a:prstGeom>
        </p:spPr>
      </p:pic>
      <p:sp>
        <p:nvSpPr>
          <p:cNvPr id="9" name="Text 6"/>
          <p:cNvSpPr/>
          <p:nvPr/>
        </p:nvSpPr>
        <p:spPr>
          <a:xfrm>
            <a:off x="565666" y="8709898"/>
            <a:ext cx="13499068" cy="258604"/>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DM Sans" pitchFamily="34" charset="0"/>
                <a:ea typeface="DM Sans" pitchFamily="34" charset="-122"/>
                <a:cs typeface="DM Sans" pitchFamily="34" charset="-120"/>
              </a:rPr>
              <a:t>This holistic input allows Eklavya AI to create a detailed learner profile from day one.</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70622"/>
            <a:ext cx="6821329"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DM Sans Semi Bold" pitchFamily="34" charset="0"/>
                <a:ea typeface="DM Sans Semi Bold" pitchFamily="34" charset="-122"/>
                <a:cs typeface="DM Sans Semi Bold" pitchFamily="34" charset="-120"/>
              </a:rPr>
              <a:t>Phase 2: Reasoning &amp; Diagnosis</a:t>
            </a:r>
            <a:endParaRPr lang="en-US" sz="3550" dirty="0"/>
          </a:p>
        </p:txBody>
      </p:sp>
      <p:sp>
        <p:nvSpPr>
          <p:cNvPr id="4" name="Text 1"/>
          <p:cNvSpPr/>
          <p:nvPr/>
        </p:nvSpPr>
        <p:spPr>
          <a:xfrm>
            <a:off x="6280190" y="199274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Beyond just wrong answers, Eklavya AI pinpoints the </a:t>
            </a:r>
            <a:r>
              <a:rPr lang="en-US" sz="1750" dirty="0">
                <a:solidFill>
                  <a:srgbClr val="F65F62"/>
                </a:solidFill>
                <a:latin typeface="DM Sans" pitchFamily="34" charset="0"/>
                <a:ea typeface="DM Sans" pitchFamily="34" charset="-122"/>
                <a:cs typeface="DM Sans" pitchFamily="34" charset="-120"/>
              </a:rPr>
              <a:t>precise conceptual weakness</a:t>
            </a:r>
            <a:r>
              <a:rPr lang="en-US" sz="1750" dirty="0">
                <a:solidFill>
                  <a:srgbClr val="504C49"/>
                </a:solidFill>
                <a:latin typeface="DM Sans" pitchFamily="34" charset="0"/>
                <a:ea typeface="DM Sans" pitchFamily="34" charset="-122"/>
                <a:cs typeface="DM Sans" pitchFamily="34" charset="-120"/>
              </a:rPr>
              <a:t>.</a:t>
            </a:r>
            <a:endParaRPr lang="en-US" sz="1750" dirty="0"/>
          </a:p>
        </p:txBody>
      </p:sp>
      <p:sp>
        <p:nvSpPr>
          <p:cNvPr id="5" name="Text 2"/>
          <p:cNvSpPr/>
          <p:nvPr/>
        </p:nvSpPr>
        <p:spPr>
          <a:xfrm>
            <a:off x="6620351" y="3313867"/>
            <a:ext cx="3936325" cy="354330"/>
          </a:xfrm>
          <a:prstGeom prst="rect">
            <a:avLst/>
          </a:prstGeom>
          <a:noFill/>
          <a:ln/>
        </p:spPr>
        <p:txBody>
          <a:bodyPr wrap="none" lIns="0" tIns="0" rIns="0" bIns="0" rtlCol="0" anchor="t"/>
          <a:lstStyle/>
          <a:p>
            <a:pPr marL="0" indent="0" algn="l">
              <a:lnSpc>
                <a:spcPts val="2750"/>
              </a:lnSpc>
              <a:buNone/>
            </a:pPr>
            <a:r>
              <a:rPr lang="en-US" sz="2200" dirty="0">
                <a:solidFill>
                  <a:srgbClr val="201B18"/>
                </a:solidFill>
                <a:latin typeface="DM Sans Semi Bold" pitchFamily="34" charset="0"/>
                <a:ea typeface="DM Sans Semi Bold" pitchFamily="34" charset="-122"/>
                <a:cs typeface="DM Sans Semi Bold" pitchFamily="34" charset="-120"/>
              </a:rPr>
              <a:t>Example: Calculus Weakness</a:t>
            </a:r>
            <a:endParaRPr lang="en-US" sz="2200" dirty="0"/>
          </a:p>
        </p:txBody>
      </p:sp>
      <p:sp>
        <p:nvSpPr>
          <p:cNvPr id="6" name="Text 3"/>
          <p:cNvSpPr/>
          <p:nvPr/>
        </p:nvSpPr>
        <p:spPr>
          <a:xfrm>
            <a:off x="6620351" y="4008358"/>
            <a:ext cx="7216259"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A student struggles with a problem involving derivatives. Instead of concluding "weak in derivatives," Eklavya AI analyzes the incorrect steps and determines the student understands basic differentiation but lacks proficiency in applying the "chain rule" to complex functions.</a:t>
            </a:r>
            <a:endParaRPr lang="en-US" sz="1750" dirty="0"/>
          </a:p>
        </p:txBody>
      </p:sp>
      <p:sp>
        <p:nvSpPr>
          <p:cNvPr id="7" name="Shape 4"/>
          <p:cNvSpPr/>
          <p:nvPr/>
        </p:nvSpPr>
        <p:spPr>
          <a:xfrm>
            <a:off x="6280190" y="2973705"/>
            <a:ext cx="30480" cy="3104317"/>
          </a:xfrm>
          <a:prstGeom prst="rect">
            <a:avLst/>
          </a:prstGeom>
          <a:solidFill>
            <a:srgbClr val="3E2513"/>
          </a:solidFill>
          <a:ln/>
        </p:spPr>
      </p:sp>
      <p:sp>
        <p:nvSpPr>
          <p:cNvPr id="8" name="Text 5"/>
          <p:cNvSpPr/>
          <p:nvPr/>
        </p:nvSpPr>
        <p:spPr>
          <a:xfrm>
            <a:off x="6280190" y="633317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This granular diagnosis is crucial for effective, targeted intervention, preventing wasted study on already mastered topics.</a:t>
            </a:r>
            <a:endParaRPr lang="en-US" sz="1750" dirty="0"/>
          </a:p>
        </p:txBody>
      </p:sp>
      <p:pic>
        <p:nvPicPr>
          <p:cNvPr id="9" name="Picture 8">
            <a:extLst>
              <a:ext uri="{FF2B5EF4-FFF2-40B4-BE49-F238E27FC236}">
                <a16:creationId xmlns:a16="http://schemas.microsoft.com/office/drawing/2014/main" id="{CC5583D3-A2EB-1995-FBDA-BF4308AF8F94}"/>
              </a:ext>
            </a:extLst>
          </p:cNvPr>
          <p:cNvPicPr>
            <a:picLocks noChangeAspect="1"/>
          </p:cNvPicPr>
          <p:nvPr/>
        </p:nvPicPr>
        <p:blipFill>
          <a:blip r:embed="rId4"/>
          <a:stretch>
            <a:fillRect/>
          </a:stretch>
        </p:blipFill>
        <p:spPr>
          <a:xfrm>
            <a:off x="12734660" y="7746726"/>
            <a:ext cx="1895740" cy="3629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57382"/>
            <a:ext cx="7093863" cy="566976"/>
          </a:xfrm>
          <a:prstGeom prst="rect">
            <a:avLst/>
          </a:prstGeom>
          <a:noFill/>
          <a:ln/>
        </p:spPr>
        <p:txBody>
          <a:bodyPr wrap="none" lIns="0" tIns="0" rIns="0" bIns="0" rtlCol="0" anchor="t"/>
          <a:lstStyle/>
          <a:p>
            <a:pPr marL="0" indent="0" algn="l">
              <a:lnSpc>
                <a:spcPts val="4450"/>
              </a:lnSpc>
              <a:buNone/>
            </a:pPr>
            <a:r>
              <a:rPr lang="en-US" sz="3550" dirty="0">
                <a:solidFill>
                  <a:srgbClr val="201B18"/>
                </a:solidFill>
                <a:latin typeface="DM Sans Semi Bold" pitchFamily="34" charset="0"/>
                <a:ea typeface="DM Sans Semi Bold" pitchFamily="34" charset="-122"/>
                <a:cs typeface="DM Sans Semi Bold" pitchFamily="34" charset="-120"/>
              </a:rPr>
              <a:t>Phase 3: Planning &amp; Remediation</a:t>
            </a:r>
            <a:endParaRPr lang="en-US" sz="3550" dirty="0"/>
          </a:p>
        </p:txBody>
      </p:sp>
      <p:sp>
        <p:nvSpPr>
          <p:cNvPr id="3" name="Text 1"/>
          <p:cNvSpPr/>
          <p:nvPr/>
        </p:nvSpPr>
        <p:spPr>
          <a:xfrm>
            <a:off x="793790" y="197798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Upon identifying a weakness, Eklavya AI constructs a dynamic </a:t>
            </a:r>
            <a:r>
              <a:rPr lang="en-US" sz="1750" dirty="0">
                <a:solidFill>
                  <a:srgbClr val="F65F62"/>
                </a:solidFill>
                <a:latin typeface="DM Sans" pitchFamily="34" charset="0"/>
                <a:ea typeface="DM Sans" pitchFamily="34" charset="-122"/>
                <a:cs typeface="DM Sans" pitchFamily="34" charset="-120"/>
              </a:rPr>
              <a:t>micro-learning plan</a:t>
            </a:r>
            <a:r>
              <a:rPr lang="en-US" sz="1750" dirty="0">
                <a:solidFill>
                  <a:srgbClr val="504C49"/>
                </a:solidFill>
                <a:latin typeface="DM Sans" pitchFamily="34" charset="0"/>
                <a:ea typeface="DM Sans" pitchFamily="34" charset="-122"/>
                <a:cs typeface="DM Sans" pitchFamily="34" charset="-120"/>
              </a:rPr>
              <a:t>.</a:t>
            </a:r>
            <a:endParaRPr lang="en-US" sz="1750" dirty="0"/>
          </a:p>
        </p:txBody>
      </p:sp>
      <p:pic>
        <p:nvPicPr>
          <p:cNvPr id="4" name="Image 0" descr="preencoded.png"/>
          <p:cNvPicPr>
            <a:picLocks noChangeAspect="1"/>
          </p:cNvPicPr>
          <p:nvPr/>
        </p:nvPicPr>
        <p:blipFill>
          <a:blip r:embed="rId3"/>
          <a:stretch>
            <a:fillRect/>
          </a:stretch>
        </p:blipFill>
        <p:spPr>
          <a:xfrm>
            <a:off x="793790" y="2596039"/>
            <a:ext cx="226814" cy="283488"/>
          </a:xfrm>
          <a:prstGeom prst="rect">
            <a:avLst/>
          </a:prstGeom>
        </p:spPr>
      </p:pic>
      <p:sp>
        <p:nvSpPr>
          <p:cNvPr id="5" name="Shape 2"/>
          <p:cNvSpPr/>
          <p:nvPr/>
        </p:nvSpPr>
        <p:spPr>
          <a:xfrm>
            <a:off x="793790" y="2951083"/>
            <a:ext cx="6407944" cy="30480"/>
          </a:xfrm>
          <a:prstGeom prst="rect">
            <a:avLst/>
          </a:prstGeom>
          <a:solidFill>
            <a:srgbClr val="3E2513"/>
          </a:solidFill>
          <a:ln/>
        </p:spPr>
      </p:sp>
      <p:sp>
        <p:nvSpPr>
          <p:cNvPr id="6" name="Text 3"/>
          <p:cNvSpPr/>
          <p:nvPr/>
        </p:nvSpPr>
        <p:spPr>
          <a:xfrm>
            <a:off x="793790" y="31253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Concise Explanation</a:t>
            </a:r>
            <a:endParaRPr lang="en-US" sz="2200" dirty="0"/>
          </a:p>
        </p:txBody>
      </p:sp>
      <p:sp>
        <p:nvSpPr>
          <p:cNvPr id="7" name="Text 4"/>
          <p:cNvSpPr/>
          <p:nvPr/>
        </p:nvSpPr>
        <p:spPr>
          <a:xfrm>
            <a:off x="793790" y="3615809"/>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A focused, bite-sized text explanation of the specific concept.</a:t>
            </a:r>
            <a:endParaRPr lang="en-US" sz="1750" dirty="0"/>
          </a:p>
        </p:txBody>
      </p:sp>
      <p:pic>
        <p:nvPicPr>
          <p:cNvPr id="8" name="Image 1" descr="preencoded.png"/>
          <p:cNvPicPr>
            <a:picLocks noChangeAspect="1"/>
          </p:cNvPicPr>
          <p:nvPr/>
        </p:nvPicPr>
        <p:blipFill>
          <a:blip r:embed="rId4"/>
          <a:stretch>
            <a:fillRect/>
          </a:stretch>
        </p:blipFill>
        <p:spPr>
          <a:xfrm>
            <a:off x="7428548" y="2596039"/>
            <a:ext cx="226814" cy="283488"/>
          </a:xfrm>
          <a:prstGeom prst="rect">
            <a:avLst/>
          </a:prstGeom>
        </p:spPr>
      </p:pic>
      <p:sp>
        <p:nvSpPr>
          <p:cNvPr id="9" name="Shape 5"/>
          <p:cNvSpPr/>
          <p:nvPr/>
        </p:nvSpPr>
        <p:spPr>
          <a:xfrm>
            <a:off x="7428548" y="2951083"/>
            <a:ext cx="6408063" cy="30480"/>
          </a:xfrm>
          <a:prstGeom prst="rect">
            <a:avLst/>
          </a:prstGeom>
          <a:solidFill>
            <a:srgbClr val="3E2513"/>
          </a:solidFill>
          <a:ln/>
        </p:spPr>
      </p:sp>
      <p:sp>
        <p:nvSpPr>
          <p:cNvPr id="10" name="Text 6"/>
          <p:cNvSpPr/>
          <p:nvPr/>
        </p:nvSpPr>
        <p:spPr>
          <a:xfrm>
            <a:off x="7428548" y="31253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Short Video</a:t>
            </a:r>
            <a:endParaRPr lang="en-US" sz="2200" dirty="0"/>
          </a:p>
        </p:txBody>
      </p:sp>
      <p:sp>
        <p:nvSpPr>
          <p:cNvPr id="11" name="Text 7"/>
          <p:cNvSpPr/>
          <p:nvPr/>
        </p:nvSpPr>
        <p:spPr>
          <a:xfrm>
            <a:off x="7428548" y="3615809"/>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A curated or AI-generated video demonstrating the concept's application.</a:t>
            </a:r>
            <a:endParaRPr lang="en-US" sz="1750" dirty="0"/>
          </a:p>
        </p:txBody>
      </p:sp>
      <p:pic>
        <p:nvPicPr>
          <p:cNvPr id="12" name="Image 2" descr="preencoded.png"/>
          <p:cNvPicPr>
            <a:picLocks noChangeAspect="1"/>
          </p:cNvPicPr>
          <p:nvPr/>
        </p:nvPicPr>
        <p:blipFill>
          <a:blip r:embed="rId5"/>
          <a:stretch>
            <a:fillRect/>
          </a:stretch>
        </p:blipFill>
        <p:spPr>
          <a:xfrm>
            <a:off x="793790" y="4738449"/>
            <a:ext cx="226814" cy="283488"/>
          </a:xfrm>
          <a:prstGeom prst="rect">
            <a:avLst/>
          </a:prstGeom>
        </p:spPr>
      </p:pic>
      <p:sp>
        <p:nvSpPr>
          <p:cNvPr id="13" name="Shape 8"/>
          <p:cNvSpPr/>
          <p:nvPr/>
        </p:nvSpPr>
        <p:spPr>
          <a:xfrm>
            <a:off x="793790" y="5093494"/>
            <a:ext cx="6407944" cy="30480"/>
          </a:xfrm>
          <a:prstGeom prst="rect">
            <a:avLst/>
          </a:prstGeom>
          <a:solidFill>
            <a:srgbClr val="3E2513"/>
          </a:solidFill>
          <a:ln/>
        </p:spPr>
      </p:sp>
      <p:sp>
        <p:nvSpPr>
          <p:cNvPr id="14" name="Text 9"/>
          <p:cNvSpPr/>
          <p:nvPr/>
        </p:nvSpPr>
        <p:spPr>
          <a:xfrm>
            <a:off x="793790" y="52678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Targeted Practice</a:t>
            </a:r>
            <a:endParaRPr lang="en-US" sz="2200" dirty="0"/>
          </a:p>
        </p:txBody>
      </p:sp>
      <p:sp>
        <p:nvSpPr>
          <p:cNvPr id="15" name="Text 10"/>
          <p:cNvSpPr/>
          <p:nvPr/>
        </p:nvSpPr>
        <p:spPr>
          <a:xfrm>
            <a:off x="793790" y="5758220"/>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A few custom-generated practice problems relevant to the weakness.</a:t>
            </a:r>
            <a:endParaRPr lang="en-US" sz="1750" dirty="0"/>
          </a:p>
        </p:txBody>
      </p:sp>
      <p:pic>
        <p:nvPicPr>
          <p:cNvPr id="16" name="Image 3" descr="preencoded.png"/>
          <p:cNvPicPr>
            <a:picLocks noChangeAspect="1"/>
          </p:cNvPicPr>
          <p:nvPr/>
        </p:nvPicPr>
        <p:blipFill>
          <a:blip r:embed="rId6"/>
          <a:stretch>
            <a:fillRect/>
          </a:stretch>
        </p:blipFill>
        <p:spPr>
          <a:xfrm>
            <a:off x="7428548" y="4738449"/>
            <a:ext cx="226814" cy="283488"/>
          </a:xfrm>
          <a:prstGeom prst="rect">
            <a:avLst/>
          </a:prstGeom>
        </p:spPr>
      </p:pic>
      <p:sp>
        <p:nvSpPr>
          <p:cNvPr id="17" name="Shape 11"/>
          <p:cNvSpPr/>
          <p:nvPr/>
        </p:nvSpPr>
        <p:spPr>
          <a:xfrm>
            <a:off x="7428548" y="5093494"/>
            <a:ext cx="6408063" cy="30480"/>
          </a:xfrm>
          <a:prstGeom prst="rect">
            <a:avLst/>
          </a:prstGeom>
          <a:solidFill>
            <a:srgbClr val="3E2513"/>
          </a:solidFill>
          <a:ln/>
        </p:spPr>
      </p:sp>
      <p:sp>
        <p:nvSpPr>
          <p:cNvPr id="18" name="Text 12"/>
          <p:cNvSpPr/>
          <p:nvPr/>
        </p:nvSpPr>
        <p:spPr>
          <a:xfrm>
            <a:off x="7428548" y="52678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DM Sans Semi Bold" pitchFamily="34" charset="0"/>
                <a:ea typeface="DM Sans Semi Bold" pitchFamily="34" charset="-122"/>
                <a:cs typeface="DM Sans Semi Bold" pitchFamily="34" charset="-120"/>
              </a:rPr>
              <a:t>Quick Quiz</a:t>
            </a:r>
            <a:endParaRPr lang="en-US" sz="2200" dirty="0"/>
          </a:p>
        </p:txBody>
      </p:sp>
      <p:sp>
        <p:nvSpPr>
          <p:cNvPr id="19" name="Text 13"/>
          <p:cNvSpPr/>
          <p:nvPr/>
        </p:nvSpPr>
        <p:spPr>
          <a:xfrm>
            <a:off x="7428548" y="5758220"/>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A short assessment to confirm mastery before moving on.</a:t>
            </a:r>
            <a:endParaRPr lang="en-US" sz="1750" dirty="0"/>
          </a:p>
        </p:txBody>
      </p:sp>
      <p:sp>
        <p:nvSpPr>
          <p:cNvPr id="20" name="Text 14"/>
          <p:cNvSpPr/>
          <p:nvPr/>
        </p:nvSpPr>
        <p:spPr>
          <a:xfrm>
            <a:off x="793790" y="690919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DM Sans" pitchFamily="34" charset="0"/>
                <a:ea typeface="DM Sans" pitchFamily="34" charset="-122"/>
                <a:cs typeface="DM Sans" pitchFamily="34" charset="-120"/>
              </a:rPr>
              <a:t>This structured approach ensures efficient knowledge acquisition and retention, tailored precisely to the student's needs.</a:t>
            </a:r>
            <a:endParaRPr lang="en-US" sz="1750" dirty="0"/>
          </a:p>
        </p:txBody>
      </p:sp>
      <p:pic>
        <p:nvPicPr>
          <p:cNvPr id="21" name="Picture 20">
            <a:extLst>
              <a:ext uri="{FF2B5EF4-FFF2-40B4-BE49-F238E27FC236}">
                <a16:creationId xmlns:a16="http://schemas.microsoft.com/office/drawing/2014/main" id="{E55FC6A9-0E17-7E17-3DED-95B25EB1FB22}"/>
              </a:ext>
            </a:extLst>
          </p:cNvPr>
          <p:cNvPicPr>
            <a:picLocks noChangeAspect="1"/>
          </p:cNvPicPr>
          <p:nvPr/>
        </p:nvPicPr>
        <p:blipFill>
          <a:blip r:embed="rId7"/>
          <a:stretch>
            <a:fillRect/>
          </a:stretch>
        </p:blipFill>
        <p:spPr>
          <a:xfrm>
            <a:off x="12734660" y="7746726"/>
            <a:ext cx="1895740" cy="3629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200" y="506968"/>
            <a:ext cx="5179457" cy="460891"/>
          </a:xfrm>
          <a:prstGeom prst="rect">
            <a:avLst/>
          </a:prstGeom>
          <a:noFill/>
          <a:ln/>
        </p:spPr>
        <p:txBody>
          <a:bodyPr wrap="none" lIns="0" tIns="0" rIns="0" bIns="0" rtlCol="0" anchor="t"/>
          <a:lstStyle/>
          <a:p>
            <a:pPr marL="0" indent="0" algn="l">
              <a:lnSpc>
                <a:spcPts val="3600"/>
              </a:lnSpc>
              <a:buNone/>
            </a:pPr>
            <a:r>
              <a:rPr lang="en-US" sz="2900" dirty="0">
                <a:solidFill>
                  <a:srgbClr val="201B18"/>
                </a:solidFill>
                <a:latin typeface="DM Sans Semi Bold" pitchFamily="34" charset="0"/>
                <a:ea typeface="DM Sans Semi Bold" pitchFamily="34" charset="-122"/>
                <a:cs typeface="DM Sans Semi Bold" pitchFamily="34" charset="-120"/>
              </a:rPr>
              <a:t>Phase 4: Acting &amp; Adaptation</a:t>
            </a:r>
            <a:endParaRPr lang="en-US" sz="2900" dirty="0"/>
          </a:p>
        </p:txBody>
      </p:sp>
      <p:sp>
        <p:nvSpPr>
          <p:cNvPr id="3" name="Text 1"/>
          <p:cNvSpPr/>
          <p:nvPr/>
        </p:nvSpPr>
        <p:spPr>
          <a:xfrm>
            <a:off x="645200" y="1341120"/>
            <a:ext cx="6445091" cy="885111"/>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DM Sans" pitchFamily="34" charset="0"/>
                <a:ea typeface="DM Sans" pitchFamily="34" charset="-122"/>
                <a:cs typeface="DM Sans" pitchFamily="34" charset="-120"/>
              </a:rPr>
              <a:t>Eklavya AI deploys the custom learning plan, continuously monitoring the student's engagement and performance. If the student masters the concept, the agent moves on. If they struggle, it automatically adapts:</a:t>
            </a:r>
            <a:endParaRPr lang="en-US" sz="1450" dirty="0"/>
          </a:p>
        </p:txBody>
      </p:sp>
      <p:sp>
        <p:nvSpPr>
          <p:cNvPr id="4" name="Text 2"/>
          <p:cNvSpPr/>
          <p:nvPr/>
        </p:nvSpPr>
        <p:spPr>
          <a:xfrm>
            <a:off x="645200" y="2392085"/>
            <a:ext cx="6445091"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504C49"/>
                </a:solidFill>
                <a:latin typeface="DM Sans" pitchFamily="34" charset="0"/>
                <a:ea typeface="DM Sans" pitchFamily="34" charset="-122"/>
                <a:cs typeface="DM Sans" pitchFamily="34" charset="-120"/>
              </a:rPr>
              <a:t>Reteaching:</a:t>
            </a:r>
            <a:r>
              <a:rPr lang="en-US" sz="1450" dirty="0">
                <a:solidFill>
                  <a:srgbClr val="504C49"/>
                </a:solidFill>
                <a:latin typeface="DM Sans" pitchFamily="34" charset="0"/>
                <a:ea typeface="DM Sans" pitchFamily="34" charset="-122"/>
                <a:cs typeface="DM Sans" pitchFamily="34" charset="-120"/>
              </a:rPr>
              <a:t> Offers alternative explanations or different learning modalities.</a:t>
            </a:r>
            <a:endParaRPr lang="en-US" sz="1450" dirty="0"/>
          </a:p>
        </p:txBody>
      </p:sp>
      <p:sp>
        <p:nvSpPr>
          <p:cNvPr id="5" name="Text 3"/>
          <p:cNvSpPr/>
          <p:nvPr/>
        </p:nvSpPr>
        <p:spPr>
          <a:xfrm>
            <a:off x="645200" y="3046571"/>
            <a:ext cx="6445091"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504C49"/>
                </a:solidFill>
                <a:latin typeface="DM Sans" pitchFamily="34" charset="0"/>
                <a:ea typeface="DM Sans" pitchFamily="34" charset="-122"/>
                <a:cs typeface="DM Sans" pitchFamily="34" charset="-120"/>
              </a:rPr>
              <a:t>Simplification:</a:t>
            </a:r>
            <a:r>
              <a:rPr lang="en-US" sz="1450" dirty="0">
                <a:solidFill>
                  <a:srgbClr val="504C49"/>
                </a:solidFill>
                <a:latin typeface="DM Sans" pitchFamily="34" charset="0"/>
                <a:ea typeface="DM Sans" pitchFamily="34" charset="-122"/>
                <a:cs typeface="DM Sans" pitchFamily="34" charset="-120"/>
              </a:rPr>
              <a:t> Breaks down the concept into even smaller, more digestible parts.</a:t>
            </a:r>
            <a:endParaRPr lang="en-US" sz="1450" dirty="0"/>
          </a:p>
        </p:txBody>
      </p:sp>
      <p:sp>
        <p:nvSpPr>
          <p:cNvPr id="6" name="Text 4"/>
          <p:cNvSpPr/>
          <p:nvPr/>
        </p:nvSpPr>
        <p:spPr>
          <a:xfrm>
            <a:off x="645200" y="3701058"/>
            <a:ext cx="6445091"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504C49"/>
                </a:solidFill>
                <a:latin typeface="DM Sans" pitchFamily="34" charset="0"/>
                <a:ea typeface="DM Sans" pitchFamily="34" charset="-122"/>
                <a:cs typeface="DM Sans" pitchFamily="34" charset="-120"/>
              </a:rPr>
              <a:t>Review:</a:t>
            </a:r>
            <a:r>
              <a:rPr lang="en-US" sz="1450" dirty="0">
                <a:solidFill>
                  <a:srgbClr val="504C49"/>
                </a:solidFill>
                <a:latin typeface="DM Sans" pitchFamily="34" charset="0"/>
                <a:ea typeface="DM Sans" pitchFamily="34" charset="-122"/>
                <a:cs typeface="DM Sans" pitchFamily="34" charset="-120"/>
              </a:rPr>
              <a:t> Schedules spaced repetition for long-term retention.</a:t>
            </a:r>
            <a:endParaRPr lang="en-US" sz="1450" dirty="0"/>
          </a:p>
        </p:txBody>
      </p:sp>
      <p:pic>
        <p:nvPicPr>
          <p:cNvPr id="7" name="Image 0" descr="preencoded.png"/>
          <p:cNvPicPr>
            <a:picLocks noChangeAspect="1"/>
          </p:cNvPicPr>
          <p:nvPr/>
        </p:nvPicPr>
        <p:blipFill>
          <a:blip r:embed="rId3"/>
          <a:stretch>
            <a:fillRect/>
          </a:stretch>
        </p:blipFill>
        <p:spPr>
          <a:xfrm>
            <a:off x="7315201" y="927120"/>
            <a:ext cx="7168274" cy="7168274"/>
          </a:xfrm>
          <a:prstGeom prst="rect">
            <a:avLst/>
          </a:prstGeom>
        </p:spPr>
      </p:pic>
      <p:sp>
        <p:nvSpPr>
          <p:cNvPr id="8" name="Text 5"/>
          <p:cNvSpPr/>
          <p:nvPr/>
        </p:nvSpPr>
        <p:spPr>
          <a:xfrm>
            <a:off x="645200" y="8242578"/>
            <a:ext cx="13340001" cy="295037"/>
          </a:xfrm>
          <a:prstGeom prst="rect">
            <a:avLst/>
          </a:prstGeom>
          <a:noFill/>
          <a:ln/>
        </p:spPr>
        <p:txBody>
          <a:bodyPr wrap="none" lIns="0" tIns="0" rIns="0" bIns="0" rtlCol="0" anchor="t"/>
          <a:lstStyle/>
          <a:p>
            <a:pPr marL="0" indent="0" algn="l">
              <a:lnSpc>
                <a:spcPts val="2300"/>
              </a:lnSpc>
              <a:buNone/>
            </a:pPr>
            <a:r>
              <a:rPr lang="en-US" sz="1450" dirty="0">
                <a:solidFill>
                  <a:srgbClr val="504C49"/>
                </a:solidFill>
                <a:latin typeface="DM Sans" pitchFamily="34" charset="0"/>
                <a:ea typeface="DM Sans" pitchFamily="34" charset="-122"/>
                <a:cs typeface="DM Sans" pitchFamily="34" charset="-120"/>
              </a:rPr>
              <a:t>This autonomous adaptation ensures no student is left behind, or held back, maximizing personalized learning efficiency.</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797</Words>
  <Application>Microsoft Office PowerPoint</Application>
  <PresentationFormat>Custom</PresentationFormat>
  <Paragraphs>84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DM Sans Semi Bold</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sameer gupta</cp:lastModifiedBy>
  <cp:revision>2</cp:revision>
  <dcterms:created xsi:type="dcterms:W3CDTF">2025-09-04T10:09:36Z</dcterms:created>
  <dcterms:modified xsi:type="dcterms:W3CDTF">2025-09-04T17:55:39Z</dcterms:modified>
</cp:coreProperties>
</file>